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8" r:id="rId2"/>
    <p:sldId id="367" r:id="rId3"/>
    <p:sldId id="257" r:id="rId4"/>
    <p:sldId id="311" r:id="rId5"/>
    <p:sldId id="275" r:id="rId6"/>
    <p:sldId id="368" r:id="rId7"/>
    <p:sldId id="352" r:id="rId8"/>
    <p:sldId id="293" r:id="rId9"/>
    <p:sldId id="359" r:id="rId10"/>
    <p:sldId id="312" r:id="rId11"/>
    <p:sldId id="278" r:id="rId12"/>
    <p:sldId id="291" r:id="rId13"/>
    <p:sldId id="283" r:id="rId14"/>
    <p:sldId id="316" r:id="rId15"/>
    <p:sldId id="284" r:id="rId16"/>
    <p:sldId id="292" r:id="rId17"/>
    <p:sldId id="286" r:id="rId18"/>
    <p:sldId id="369" r:id="rId19"/>
    <p:sldId id="279" r:id="rId20"/>
    <p:sldId id="308" r:id="rId21"/>
    <p:sldId id="309" r:id="rId22"/>
    <p:sldId id="370" r:id="rId23"/>
    <p:sldId id="306" r:id="rId24"/>
    <p:sldId id="280" r:id="rId25"/>
    <p:sldId id="342" r:id="rId26"/>
    <p:sldId id="345" r:id="rId27"/>
    <p:sldId id="357" r:id="rId28"/>
    <p:sldId id="371" r:id="rId29"/>
    <p:sldId id="290" r:id="rId30"/>
    <p:sldId id="294" r:id="rId31"/>
    <p:sldId id="256" r:id="rId32"/>
    <p:sldId id="302" r:id="rId33"/>
    <p:sldId id="329" r:id="rId34"/>
    <p:sldId id="330" r:id="rId35"/>
    <p:sldId id="301" r:id="rId36"/>
    <p:sldId id="346" r:id="rId37"/>
    <p:sldId id="324" r:id="rId38"/>
    <p:sldId id="304" r:id="rId39"/>
    <p:sldId id="303" r:id="rId40"/>
    <p:sldId id="331" r:id="rId41"/>
    <p:sldId id="333" r:id="rId42"/>
    <p:sldId id="332" r:id="rId43"/>
    <p:sldId id="295" r:id="rId44"/>
    <p:sldId id="334" r:id="rId45"/>
    <p:sldId id="363" r:id="rId46"/>
    <p:sldId id="364" r:id="rId47"/>
    <p:sldId id="338" r:id="rId48"/>
    <p:sldId id="339" r:id="rId49"/>
    <p:sldId id="340" r:id="rId50"/>
    <p:sldId id="337" r:id="rId51"/>
    <p:sldId id="341" r:id="rId52"/>
    <p:sldId id="366" r:id="rId53"/>
    <p:sldId id="323" r:id="rId54"/>
    <p:sldId id="353" r:id="rId55"/>
    <p:sldId id="322"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833" autoAdjust="0"/>
  </p:normalViewPr>
  <p:slideViewPr>
    <p:cSldViewPr snapToGrid="0" snapToObjects="1">
      <p:cViewPr varScale="1">
        <p:scale>
          <a:sx n="127" d="100"/>
          <a:sy n="127" d="100"/>
        </p:scale>
        <p:origin x="-1176" y="-11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14" d="100"/>
          <a:sy n="114" d="100"/>
        </p:scale>
        <p:origin x="-331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5/30/15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want to talk about how you can take the values that are already in your heart and make them part of your work, and that can make your work better.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a:t>
            </a:fld>
            <a:endParaRPr lang="en-US"/>
          </a:p>
        </p:txBody>
      </p:sp>
    </p:spTree>
    <p:extLst>
      <p:ext uri="{BB962C8B-B14F-4D97-AF65-F5344CB8AC3E}">
        <p14:creationId xmlns:p14="http://schemas.microsoft.com/office/powerpoint/2010/main" val="171104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first, what do you value?</a:t>
            </a:r>
            <a:br>
              <a:rPr lang="en-US" dirty="0" smtClean="0"/>
            </a:br>
            <a:endParaRPr lang="en-US" dirty="0" smtClean="0"/>
          </a:p>
          <a:p>
            <a:r>
              <a:rPr lang="en-US" dirty="0" smtClean="0"/>
              <a:t>I care about using a certain amount of scientific thinking in my work, which means having reasons for doing things, and being willing to try different things. I also value making sites that are designed and written for real people, who have complicated needs and lives.</a:t>
            </a:r>
            <a:br>
              <a:rPr lang="en-US" dirty="0" smtClean="0"/>
            </a:br>
            <a:endParaRPr lang="en-US" dirty="0" smtClean="0"/>
          </a:p>
          <a:p>
            <a:r>
              <a:rPr lang="en-US" dirty="0" smtClean="0"/>
              <a:t>Susan cares that users can do what they're there to do. She craves consistency and simplicity, and she wants her work to to be sustainable over the long run. And she often says: "If it's better than what we've got, then go</a:t>
            </a:r>
            <a:r>
              <a:rPr lang="en-US" dirty="0" smtClean="0"/>
              <a:t>.”</a:t>
            </a:r>
            <a:r>
              <a:rPr lang="en-US" dirty="0" smtClean="0"/>
              <a:t/>
            </a:r>
            <a:br>
              <a:rPr lang="en-US" dirty="0" smtClean="0"/>
            </a:br>
            <a:endParaRPr lang="en-US" dirty="0" smtClean="0"/>
          </a:p>
          <a:p>
            <a:r>
              <a:rPr lang="en-US" dirty="0" smtClean="0"/>
              <a:t>Justin wants design to get out people's way, to be invisible. But he also wants his work to be unique and fashionable.</a:t>
            </a:r>
          </a:p>
          <a:p>
            <a:endParaRPr lang="en-US" dirty="0" smtClean="0"/>
          </a:p>
          <a:p>
            <a:r>
              <a:rPr lang="en-US" dirty="0" smtClean="0"/>
              <a:t>We have a common belief in trying and learning, so being iterative underlies almost everything we do.</a:t>
            </a:r>
            <a:br>
              <a:rPr lang="en-US" dirty="0" smtClean="0"/>
            </a:br>
            <a:endParaRPr lang="en-US" dirty="0" smtClean="0"/>
          </a:p>
          <a:p>
            <a:r>
              <a:rPr lang="en-US" dirty="0" smtClean="0"/>
              <a:t>When </a:t>
            </a:r>
            <a:r>
              <a:rPr lang="en-US" dirty="0" smtClean="0"/>
              <a:t>you think about what you do, what is most meaningful? If your team's core values reflect that, then you can feel them as your own.</a:t>
            </a:r>
            <a:br>
              <a:rPr lang="en-US" dirty="0" smtClean="0"/>
            </a:br>
            <a:endParaRPr lang="en-US" dirty="0" smtClean="0"/>
          </a:p>
          <a:p>
            <a:r>
              <a:rPr lang="en-US" dirty="0" smtClean="0"/>
              <a:t>Now that you know yourself and your team members, it's time to look outward. And in looking outward, we came up with some examples of other organizations and what we might guess they value based on what we see of them.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a:t>
            </a:r>
            <a:r>
              <a:rPr lang="en-US" sz="1200" kern="1200" dirty="0" smtClean="0">
                <a:solidFill>
                  <a:schemeClr val="tx1"/>
                </a:solidFill>
                <a:latin typeface="+mn-lt"/>
                <a:ea typeface="+mn-ea"/>
                <a:cs typeface="+mn-cs"/>
              </a:rPr>
              <a:t>question</a:t>
            </a:r>
            <a:r>
              <a:rPr lang="en-US" sz="1200" kern="1200" baseline="0" dirty="0" smtClean="0">
                <a:solidFill>
                  <a:schemeClr val="tx1"/>
                </a:solidFill>
                <a:latin typeface="+mn-lt"/>
                <a:ea typeface="+mn-ea"/>
                <a:cs typeface="+mn-cs"/>
              </a:rPr>
              <a:t> to ask in establishing your core values is: </a:t>
            </a:r>
            <a:r>
              <a:rPr lang="en-US" dirty="0" smtClean="0"/>
              <a:t>What will help your organization achieve its goals?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 </a:t>
            </a:r>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of our inspirations has been the World</a:t>
            </a:r>
            <a:r>
              <a:rPr lang="en-US" baseline="0" dirty="0" smtClean="0"/>
              <a:t> Wide Web Consortium</a:t>
            </a:r>
            <a:r>
              <a:rPr lang="en-US" dirty="0" smtClean="0"/>
              <a:t>'s Priority of Constituencies. In fact looking at the priority of constituencies during our retreat was part of how we started talking about our core values.</a:t>
            </a:r>
          </a:p>
          <a:p>
            <a:endParaRPr lang="en-US" dirty="0" smtClean="0"/>
          </a:p>
          <a:p>
            <a:endParaRPr lang="en-US" dirty="0" smtClean="0"/>
          </a:p>
          <a:p>
            <a:r>
              <a:rPr lang="en-US" dirty="0" smtClean="0"/>
              <a:t>Because </a:t>
            </a:r>
            <a:r>
              <a:rPr lang="en-US" dirty="0" smtClean="0"/>
              <a:t>in an organization that has many different stakeholders with conflicting goals and interests, they need something like the priority of constituencies to give structure to decision making.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Because they've put end users ahead of everything, and theory after everything, we can guess at a value of utility -- usefulness -- standing behind the priority system.</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 commercial site like Hotel Tonight, we can see at least one of their values in their design: speed. You can see from the number of clicks from home to booked that they care deeply how quickly you can book a room. This matches their business goal of just getting a person to a hotel room right now, versus building a relationship or thinking ahead.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Being user-focused and choosing the prospective student as our site's primary audience connects our decisions to the needs of the college. Every piece of content has its user, and for our site as a whole, the most critical user is the prospective student.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Other values that arise from this question might be found in those fancy words no one usually reads: what is your organization's mission or strategic plan? Which of those aspects speaks to your team in its daily work? If you don't have a larger organization's goals to connect to, what does your work need to be successful?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1327900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what can you learn from past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us have value systems that guide how we behave in the world. They may be consciously chosen or unconscious values from our upbringing and our surroundings.</a:t>
            </a:r>
            <a:br>
              <a:rPr lang="en-US" dirty="0" smtClean="0"/>
            </a:br>
            <a:endParaRPr lang="en-US" dirty="0" smtClean="0"/>
          </a:p>
          <a:p>
            <a:r>
              <a:rPr lang="en-US" dirty="0" smtClean="0"/>
              <a:t>Groups of people aren't any different. Even if a larger organization has formal values or a formal mission, informal values bubble up in a group of people who work together.</a:t>
            </a:r>
          </a:p>
          <a:p>
            <a:r>
              <a:rPr lang="en-US" dirty="0" smtClean="0"/>
              <a:t/>
            </a:r>
            <a:br>
              <a:rPr lang="en-US" dirty="0" smtClean="0"/>
            </a:br>
            <a:endParaRPr lang="en-US" dirty="0" smtClean="0"/>
          </a:p>
          <a:p>
            <a:r>
              <a:rPr lang="en-US" dirty="0" smtClean="0"/>
              <a:t>When you don't talk about your values, you can't know if they're what you all really want or whether you're being true to them. And when you do talk about your values, you can make better decisions and help others understand your choices.</a:t>
            </a:r>
            <a:br>
              <a:rPr lang="en-US" dirty="0" smtClean="0"/>
            </a:br>
            <a:r>
              <a:rPr lang="en-US" dirty="0" smtClean="0"/>
              <a:t/>
            </a:r>
            <a:br>
              <a:rPr lang="en-US" dirty="0" smtClean="0"/>
            </a:br>
            <a:endParaRPr lang="en-US" dirty="0" smtClean="0"/>
          </a:p>
          <a:p>
            <a:r>
              <a:rPr lang="en-US" dirty="0" smtClean="0"/>
              <a:t>So I want to share some ideas about uncovering, setting, and communicating your core values in your work.</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585260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Wizards of the Coast, switching Dungeons and Dragons to a </a:t>
            </a:r>
            <a:r>
              <a:rPr lang="en-US" dirty="0" err="1" smtClean="0"/>
              <a:t>ruleset</a:t>
            </a:r>
            <a:r>
              <a:rPr lang="en-US" dirty="0" smtClean="0"/>
              <a:t> with too much focus on grid combat and not enough character detail opened them up to competition on both the detail side and on the story side of role playing games.</a:t>
            </a:r>
          </a:p>
          <a:p>
            <a:endParaRPr lang="en-US" dirty="0" smtClean="0"/>
          </a:p>
          <a:p>
            <a:r>
              <a:rPr lang="en-US" dirty="0" smtClean="0"/>
              <a:t>The introduction of the fifth edition shows a rededication to a value of fidelity, rediscovering a feel that entices back long-time players. While they may not say with words that they went in the wrong direction, the changes speak for themselves.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our team, we've all dealt with some overly complicated systems and useless duplication, both at the college and in our previous work lives. So simplifying is a core value for us, because none of us want to make that mistake again.</a:t>
            </a:r>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1462875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look to mistakes in your past or your organization's past and come up with values like respect, honesty, diversity, and dependability.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smtClean="0"/>
          </a:p>
          <a:p>
            <a:r>
              <a:rPr lang="en-US" dirty="0" smtClean="0"/>
              <a:t>And finally, what motivates your boss?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this we don't mean pandering to them. We mean knowing what their values are, in the same way that you know the rest of your team's values, and finding the common points.</a:t>
            </a:r>
          </a:p>
          <a:p>
            <a:r>
              <a:rPr lang="en-US" dirty="0" smtClean="0"/>
              <a:t/>
            </a:r>
            <a:br>
              <a:rPr lang="en-US" dirty="0" smtClean="0"/>
            </a:br>
            <a:r>
              <a:rPr lang="en-US" dirty="0" smtClean="0"/>
              <a:t>That connection makes it easier for them to become an advocate for you when you're not there.</a:t>
            </a:r>
            <a:br>
              <a:rPr lang="en-US" dirty="0" smtClean="0"/>
            </a:br>
            <a:endParaRPr lang="en-US" dirty="0" smtClean="0"/>
          </a:p>
          <a:p>
            <a:r>
              <a:rPr lang="en-US" dirty="0" smtClean="0"/>
              <a:t>And by boss we mostly mean whoever's next up the chain: a senior manager, a VP, a C-level executive. Maybe a member of a board of directors.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It could be that attention to craft is something your boss cares about. For the chainmail makers and other creators who were part of the Lord of the Rings movies, dedication to craft was a shared value from the tiniest link of rubber to the arrangement of vast armies.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smtClean="0"/>
          </a:p>
          <a:p>
            <a:r>
              <a:rPr lang="en-US" dirty="0" smtClean="0"/>
              <a:t>Without giving away too much, we work with people for whom numbers are particularly persuasive. We too are fans of data, so being data-driven was an obvious core value.</a:t>
            </a:r>
            <a:br>
              <a:rPr lang="en-US" dirty="0" smtClean="0"/>
            </a:b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2719650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You don't necessarily figure out what these values are by asking. You listen to their complaints and compliments. You watch other people try to convince them and see which arguments work. When you know what values you share, you can integrate those into your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a:t>
            </a:r>
            <a:r>
              <a:rPr lang="en-US" baseline="0" dirty="0" smtClean="0"/>
              <a:t>M</a:t>
            </a:r>
            <a:r>
              <a:rPr lang="en-US" dirty="0" smtClean="0"/>
              <a:t>y </a:t>
            </a:r>
            <a:r>
              <a:rPr lang="en-US" dirty="0" smtClean="0"/>
              <a:t>name is Elaine Nelson, and I work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br>
              <a:rPr lang="en-US" dirty="0" smtClean="0"/>
            </a:br>
            <a:endParaRPr lang="en-US" dirty="0" smtClean="0"/>
          </a:p>
          <a:p>
            <a:r>
              <a:rPr lang="en-US" dirty="0" smtClean="0"/>
              <a:t>And now that you have set your core values as a team, this is where you use your values to filter your decisions: to have meaningful guidance under pressure.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examples for each of our team's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dirty="0" smtClean="0"/>
              <a:t>But of course, everyone wants to be included, so we needed a way to prioritize.</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a:t>
            </a:r>
            <a:r>
              <a:rPr lang="en-US" sz="1200" kern="1200" baseline="0" dirty="0" smtClean="0">
                <a:solidFill>
                  <a:schemeClr val="tx1"/>
                </a:solidFill>
                <a:latin typeface="+mn-lt"/>
                <a:ea typeface="+mn-ea"/>
                <a:cs typeface="+mn-cs"/>
              </a:rPr>
              <a:t>product, the author, or the organization.</a:t>
            </a: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being user-focused we were able to more efficiently prioritize the massive amount of content and with the content changes that we deal with on a daily basis. When someone approaches us about putting a link on the homepage they have to concede that the needs of prospective students outweigh their personal convenience, ego, or some tiny slice of the site's visitors.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a terrible idea for writing. A bunch of ideas were thrown out there, and before it came to a vote (also bad news), I suggested trying a split test to see how actual audiences responded to each of the tag lines. Which of these would get the most clicks? [The one] written by a marketing professional?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[Explain the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the professional, but also verify.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look to the</a:t>
            </a:r>
            <a:r>
              <a:rPr lang="en-US" baseline="0" dirty="0" smtClean="0"/>
              <a:t> data when we’re unsure of the answers. It often provides valuable insights into how well we’re doing or where we could do better.</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Earlier I mentioned how simplifying was a core value that came from past mistakes…When prospective students </a:t>
            </a:r>
            <a:r>
              <a:rPr lang="en-US" dirty="0" smtClean="0"/>
              <a:t>come to a college</a:t>
            </a:r>
            <a:r>
              <a:rPr lang="en-US" sz="1200" kern="1200" baseline="0" dirty="0" smtClean="0">
                <a:solidFill>
                  <a:schemeClr val="tx1"/>
                </a:solidFill>
                <a:latin typeface="+mn-lt"/>
                <a:ea typeface="+mn-ea"/>
                <a:cs typeface="+mn-cs"/>
              </a:rPr>
              <a:t> site, they need </a:t>
            </a:r>
            <a:r>
              <a:rPr lang="en-US" sz="1200" kern="1200" dirty="0" smtClean="0">
                <a:solidFill>
                  <a:schemeClr val="tx1"/>
                </a:solidFill>
                <a:latin typeface="+mn-lt"/>
                <a:ea typeface="+mn-ea"/>
                <a:cs typeface="+mn-cs"/>
              </a:rPr>
              <a:t>to quickly learn what they can study, how much it costs, how to schedule a campus visit, and how to apply. This information was scattered all over our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dirty="0" smtClean="0"/>
              <a:t>Using that core value, we found and consolidated duplicate content and removed content that created confusion. We made the language clearer to improve comprehension. We scheduled audits so that content owners would have a set time to go in and refresh information.</a:t>
            </a:r>
            <a:br>
              <a:rPr lang="en-US" dirty="0" smtClean="0"/>
            </a:br>
            <a:r>
              <a:rPr lang="en-US" dirty="0" smtClean="0"/>
              <a:t/>
            </a:r>
            <a:br>
              <a:rPr lang="en-US" dirty="0" smtClean="0"/>
            </a:br>
            <a:r>
              <a:rPr lang="en-US" dirty="0" smtClean="0"/>
              <a:t>Every time we simplify a new site section, our users have responded positively, and our live tests show that they’re more easily able to find the content they need. Plus, content owners find themselves having to do less work to keep their site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Evergreen State College. </a:t>
            </a:r>
            <a:r>
              <a:rPr lang="en-US" dirty="0" smtClean="0"/>
              <a:t/>
            </a:r>
            <a:br>
              <a:rPr lang="en-US" dirty="0" smtClean="0"/>
            </a:br>
            <a:endParaRPr lang="en-US" dirty="0" smtClean="0"/>
          </a:p>
          <a:p>
            <a:r>
              <a:rPr lang="en-US" dirty="0" smtClean="0"/>
              <a:t>You may know us from such stereotypes as the hippie college, the birthplace of grunge, and the hipster college.</a:t>
            </a:r>
            <a:br>
              <a:rPr lang="en-US" dirty="0" smtClean="0"/>
            </a:br>
            <a:endParaRPr lang="en-US" dirty="0" smtClean="0"/>
          </a:p>
          <a:p>
            <a:r>
              <a:rPr lang="en-US" dirty="0" smtClean="0"/>
              <a:t>I work on a small team of web folk.</a:t>
            </a:r>
            <a:br>
              <a:rPr lang="en-US" dirty="0" smtClean="0"/>
            </a:br>
            <a:endParaRPr lang="en-US" dirty="0" smtClean="0"/>
          </a:p>
          <a:p>
            <a:r>
              <a:rPr lang="en-US" dirty="0" smtClean="0"/>
              <a:t>I wrangle backend code and words.</a:t>
            </a:r>
            <a:br>
              <a:rPr lang="en-US" dirty="0" smtClean="0"/>
            </a:br>
            <a:r>
              <a:rPr lang="en-US" dirty="0" smtClean="0"/>
              <a:t>Justin wrangles frontend code and pictures.</a:t>
            </a:r>
            <a:br>
              <a:rPr lang="en-US" dirty="0" smtClean="0"/>
            </a:br>
            <a:r>
              <a:rPr lang="en-US" dirty="0" smtClean="0"/>
              <a:t>Susan wrangles projects and people.</a:t>
            </a:r>
            <a:br>
              <a:rPr lang="en-US" dirty="0" smtClean="0"/>
            </a:br>
            <a:endParaRPr lang="en-US" dirty="0" smtClean="0"/>
          </a:p>
          <a:p>
            <a:r>
              <a:rPr lang="en-US" dirty="0" smtClean="0"/>
              <a:t>Together we make Evergreen's public-facing website.</a:t>
            </a:r>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finally, a</a:t>
            </a:r>
            <a:r>
              <a:rPr lang="en-US" dirty="0" smtClean="0"/>
              <a:t>n earlier team spent two years in a vacuum creating a flashy Admissions</a:t>
            </a:r>
            <a:r>
              <a:rPr lang="en-US" baseline="0" dirty="0" smtClean="0"/>
              <a:t> site</a:t>
            </a:r>
            <a:r>
              <a:rPr lang="en-US" dirty="0" smtClean="0"/>
              <a:t> that had all these crazy JavaScript sliders. [When they launched it], it was two years behind the trends. The project had taken so long to get together that by the time it was out the door, it wasn’t quite what we wanted.</a:t>
            </a:r>
            <a:br>
              <a:rPr lang="en-US" dirty="0" smtClean="0"/>
            </a:br>
            <a:r>
              <a:rPr lang="en-US" dirty="0" smtClean="0"/>
              <a:t/>
            </a:r>
            <a:br>
              <a:rPr lang="en-US" dirty="0" smtClean="0"/>
            </a:br>
            <a:r>
              <a:rPr lang="en-US" dirty="0" smtClean="0"/>
              <a:t>At the same time, it had left behind the rest of the site, leaving us without a plan to bring everything together. While it was better than what was there before, it was one website with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a:t>
            </a:r>
            <a:r>
              <a:rPr lang="en-US" sz="1200" kern="1200" dirty="0" smtClean="0">
                <a:solidFill>
                  <a:schemeClr val="tx1"/>
                </a:solidFill>
                <a:latin typeface="+mn-lt"/>
                <a:ea typeface="+mn-ea"/>
                <a:cs typeface="+mn-cs"/>
              </a:rPr>
              <a:t>our next big update, we decided we weren’t going to keep the project locked away in a tower with a magnificent curtain reveal. We were going to do it iteratively. That means putting out bits of the site a little bit at a time. [Demonstrate</a:t>
            </a:r>
            <a:r>
              <a:rPr lang="en-US" sz="1200" kern="1200" baseline="0" dirty="0" smtClean="0">
                <a:solidFill>
                  <a:schemeClr val="tx1"/>
                </a:solidFill>
                <a:latin typeface="+mn-lt"/>
                <a:ea typeface="+mn-ea"/>
                <a:cs typeface="+mn-cs"/>
              </a:rPr>
              <a:t> it here.</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a:t>
            </a:r>
            <a:r>
              <a:rPr lang="en-US" sz="1200" kern="1200" dirty="0" smtClean="0">
                <a:solidFill>
                  <a:schemeClr val="tx1"/>
                </a:solidFill>
                <a:latin typeface="+mn-lt"/>
                <a:ea typeface="+mn-ea"/>
                <a:cs typeface="+mn-cs"/>
              </a:rPr>
              <a:t>step,</a:t>
            </a:r>
            <a:r>
              <a:rPr lang="en-US" sz="1200" kern="1200" baseline="0" dirty="0" smtClean="0">
                <a:solidFill>
                  <a:schemeClr val="tx1"/>
                </a:solidFill>
                <a:latin typeface="+mn-lt"/>
                <a:ea typeface="+mn-ea"/>
                <a:cs typeface="+mn-cs"/>
              </a:rPr>
              <a:t> c</a:t>
            </a:r>
            <a:r>
              <a:rPr lang="en-US" sz="1200" kern="1200" dirty="0" smtClean="0">
                <a:solidFill>
                  <a:schemeClr val="tx1"/>
                </a:solidFill>
                <a:latin typeface="+mn-lt"/>
                <a:ea typeface="+mn-ea"/>
                <a:cs typeface="+mn-cs"/>
              </a:rPr>
              <a:t>ommunicating </a:t>
            </a:r>
            <a:r>
              <a:rPr lang="en-US" sz="1200" kern="1200" dirty="0" smtClean="0">
                <a:solidFill>
                  <a:schemeClr val="tx1"/>
                </a:solidFill>
                <a:latin typeface="+mn-lt"/>
                <a:ea typeface="+mn-ea"/>
                <a:cs typeface="+mn-cs"/>
              </a:rPr>
              <a:t>your core values. </a:t>
            </a:r>
            <a:r>
              <a:rPr lang="en-US" dirty="0" smtClean="0">
                <a:effectLst/>
              </a:rPr>
              <a:t>We gave several versions of a presentation about the work we were doing on the website. That presentation always explained our core values and how they influenced our decisions.</a:t>
            </a:r>
          </a:p>
          <a:p>
            <a:r>
              <a:rPr lang="en-US" dirty="0" smtClean="0">
                <a:effectLst/>
              </a:rPr>
              <a:t/>
            </a:r>
            <a:br>
              <a:rPr lang="en-US" dirty="0" smtClean="0">
                <a:effectLst/>
              </a:rPr>
            </a:br>
            <a:endParaRPr lang="en-US" dirty="0" smtClean="0">
              <a:effectLst/>
            </a:endParaRPr>
          </a:p>
          <a:p>
            <a:r>
              <a:rPr lang="en-US" dirty="0" smtClean="0">
                <a:effectLst/>
              </a:rPr>
              <a:t>By presenting our core values to senior staff—and later the rest of campus—we made the process more clear to our fellow employees. Our openness build understanding and respect.</a:t>
            </a:r>
            <a:endParaRPr lang="en-US" dirty="0">
              <a:effectLst/>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also rounded up some guinea pigs. We invited a few clients whose sites were essential for recruiting prospective students. Some of them came in trusting our process while others we expected to give us more pushback. But the temptation of getting in on the ground floor of a redesign was a great way to get some challenging clients on board.</a:t>
            </a:r>
            <a:br>
              <a:rPr lang="en-US" dirty="0" smtClean="0"/>
            </a:br>
            <a:r>
              <a:rPr lang="en-US" dirty="0" smtClean="0"/>
              <a:t/>
            </a:r>
            <a:br>
              <a:rPr lang="en-US" dirty="0" smtClean="0"/>
            </a:br>
            <a:r>
              <a:rPr lang="en-US" dirty="0" smtClean="0"/>
              <a:t>We made it clear that not everything was going to go smoothly at first. When we tried our fledgling processes out on them, we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communication step works hand-in-hand with the previous step, demonstration. The more we showed how our core values worked, the easier it's been to get others to understand the process. And the more you share your victories with your clients, the more opportunities you’ll have to rack up new successes.</a:t>
            </a:r>
            <a:br>
              <a:rPr lang="en-US" dirty="0" smtClean="0"/>
            </a:br>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 And can we test it to see if it works?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r>
              <a:rPr lang="en-US" sz="1200" kern="1200" dirty="0" smtClean="0">
                <a:solidFill>
                  <a:schemeClr val="tx1"/>
                </a:solidFill>
                <a:latin typeface="+mn-lt"/>
                <a:ea typeface="+mn-ea"/>
                <a:cs typeface="+mn-cs"/>
              </a:rPr>
              <a:t>? Does it make things more simple?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Putting</a:t>
            </a:r>
            <a:r>
              <a:rPr lang="en-US" sz="1200" kern="1200" baseline="0" dirty="0" smtClean="0">
                <a:solidFill>
                  <a:schemeClr val="tx1"/>
                </a:solidFill>
                <a:latin typeface="+mn-lt"/>
                <a:ea typeface="+mn-ea"/>
                <a:cs typeface="+mn-cs"/>
              </a:rPr>
              <a:t> your core values into action won’t </a:t>
            </a:r>
            <a:r>
              <a:rPr lang="en-US" sz="1200" kern="1200" dirty="0" smtClean="0">
                <a:solidFill>
                  <a:schemeClr val="tx1"/>
                </a:solidFill>
                <a:latin typeface="+mn-lt"/>
                <a:ea typeface="+mn-ea"/>
                <a:cs typeface="+mn-cs"/>
              </a:rPr>
              <a:t>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creates a starting point for dialogue!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Guinea Pig his values are all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with more integrity and show your co-workers how your core values </a:t>
            </a:r>
            <a:r>
              <a:rPr lang="en-US" sz="1200" kern="1200" baseline="0" dirty="0" smtClean="0">
                <a:solidFill>
                  <a:schemeClr val="tx1"/>
                </a:solidFill>
                <a:latin typeface="+mn-lt"/>
                <a:ea typeface="+mn-ea"/>
                <a:cs typeface="+mn-cs"/>
              </a:rPr>
              <a:t>inform your </a:t>
            </a:r>
            <a:r>
              <a:rPr lang="en-US" sz="1200" kern="1200" baseline="0" dirty="0" smtClean="0">
                <a:solidFill>
                  <a:schemeClr val="tx1"/>
                </a:solidFill>
                <a:latin typeface="+mn-lt"/>
                <a:ea typeface="+mn-ea"/>
                <a:cs typeface="+mn-cs"/>
              </a:rPr>
              <a:t>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more people over to your camp.</a:t>
            </a:r>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a:t>
            </a:r>
            <a:r>
              <a:rPr lang="en-US" baseline="0" dirty="0" smtClean="0"/>
              <a:t>. Again, you can find me on Twitter at </a:t>
            </a:r>
            <a:r>
              <a:rPr lang="en-US" baseline="0" dirty="0" err="1" smtClean="0"/>
              <a:t>epersonae</a:t>
            </a:r>
            <a:r>
              <a:rPr lang="en-US" baseline="0" dirty="0" smtClean="0"/>
              <a:t> and on my blog at </a:t>
            </a:r>
            <a:r>
              <a:rPr lang="en-US" baseline="0" dirty="0" err="1" smtClean="0"/>
              <a:t>elaine</a:t>
            </a:r>
            <a:r>
              <a:rPr lang="en-US" baseline="0" dirty="0" smtClean="0"/>
              <a:t> nelson dot org.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p>
          <a:p>
            <a:r>
              <a:rPr lang="en-US" baseline="0" dirty="0" smtClean="0"/>
              <a:t>----- Meeting Notes (3/10/15 14:30) -----</a:t>
            </a:r>
          </a:p>
          <a:p>
            <a:r>
              <a:rPr lang="en-US" baseline="0" dirty="0" smtClean="0"/>
              <a:t>X Examine political battles</a:t>
            </a:r>
          </a:p>
          <a:p>
            <a:r>
              <a:rPr lang="en-US" baseline="0" dirty="0" smtClean="0"/>
              <a:t>X info - information</a:t>
            </a:r>
          </a:p>
          <a:p>
            <a:r>
              <a:rPr lang="en-US" baseline="0" dirty="0" smtClean="0"/>
              <a:t>X Iterative, show the about site changing after talking about it.</a:t>
            </a:r>
          </a:p>
          <a:p>
            <a:r>
              <a:rPr lang="en-US" baseline="0" dirty="0" smtClean="0"/>
              <a:t>Examples.</a:t>
            </a:r>
          </a:p>
          <a:p>
            <a:r>
              <a:rPr lang="en-US" baseline="0" dirty="0" smtClean="0"/>
              <a:t>X We selected the guinea pigs ourselves. Who we picked and why—prospective students.</a:t>
            </a:r>
          </a:p>
          <a:p>
            <a:r>
              <a:rPr lang="en-US" baseline="0" dirty="0" smtClean="0"/>
              <a:t>----- Meeting Notes (3/10/15 14:40) -----</a:t>
            </a:r>
          </a:p>
          <a:p>
            <a:r>
              <a:rPr lang="en-US" baseline="0" dirty="0" smtClean="0"/>
              <a:t>X We "invited" the guinea pigs.</a:t>
            </a:r>
          </a:p>
          <a:p>
            <a:r>
              <a:rPr lang="en-US" baseline="0" dirty="0" smtClean="0"/>
              <a:t>X Easy clients vs. hard clients. Hard clients can be beneficial because they can get in on the ground floor.</a:t>
            </a:r>
          </a:p>
          <a:p>
            <a:r>
              <a:rPr lang="en-US" baseline="0" dirty="0" smtClean="0"/>
              <a:t>Some slides seemed to move ahead of me.</a:t>
            </a:r>
          </a:p>
          <a:p>
            <a:r>
              <a:rPr lang="en-US" baseline="0" dirty="0" smtClean="0"/>
              <a:t>X "Bring people up to your level" might be bad—over to your camp.</a:t>
            </a:r>
          </a:p>
          <a:p>
            <a:r>
              <a:rPr lang="en-US" baseline="0" dirty="0" smtClean="0"/>
              <a:t>Check the cap treatment on the slides.</a:t>
            </a:r>
          </a:p>
          <a:p>
            <a:r>
              <a:rPr lang="en-US" baseline="0" dirty="0" smtClean="0"/>
              <a:t>X Slow down!</a:t>
            </a:r>
          </a:p>
          <a:p>
            <a:r>
              <a:rPr lang="en-US" baseline="0" dirty="0" smtClean="0"/>
              <a:t>Hot tub ladies! Photoshop our faces in.</a:t>
            </a:r>
          </a:p>
          <a:p>
            <a:r>
              <a:rPr lang="en-US" baseline="0" dirty="0" smtClean="0"/>
              <a:t>Show new nav next to old nav.</a:t>
            </a:r>
          </a:p>
          <a:p>
            <a:r>
              <a:rPr lang="en-US" baseline="0" dirty="0" smtClean="0"/>
              <a:t>X Captain America guinea pig.</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went through a process much like this about two and a half years ago, and came up with these four core values:</a:t>
            </a:r>
            <a:br>
              <a:rPr lang="en-US" dirty="0" smtClean="0"/>
            </a:br>
            <a:endParaRPr lang="en-US" dirty="0" smtClean="0"/>
          </a:p>
          <a:p>
            <a:r>
              <a:rPr lang="en-US" dirty="0" smtClean="0"/>
              <a:t>User-focused</a:t>
            </a:r>
            <a:br>
              <a:rPr lang="en-US" dirty="0" smtClean="0"/>
            </a:br>
            <a:r>
              <a:rPr lang="en-US" dirty="0" smtClean="0"/>
              <a:t>Data-driven</a:t>
            </a:r>
            <a:br>
              <a:rPr lang="en-US" dirty="0" smtClean="0"/>
            </a:br>
            <a:r>
              <a:rPr lang="en-US" dirty="0" smtClean="0"/>
              <a:t>Simplified</a:t>
            </a:r>
            <a:br>
              <a:rPr lang="en-US" dirty="0" smtClean="0"/>
            </a:br>
            <a:r>
              <a:rPr lang="en-US" dirty="0" smtClean="0"/>
              <a:t>Iterative</a:t>
            </a:r>
            <a:br>
              <a:rPr lang="en-US" dirty="0" smtClean="0"/>
            </a:br>
            <a:endParaRPr lang="en-US" dirty="0" smtClean="0"/>
          </a:p>
          <a:p>
            <a:r>
              <a:rPr lang="en-US" dirty="0" smtClean="0"/>
              <a:t>Where did they come from? How did we decide? Why did we even bother? The college has a mission statement and principles and foci of learning and expectations of a graduate. There's lots of fancy words, none of which are here. If you work for an organization that's been around for a while, you probably have plenty of fancy words to choose from.</a:t>
            </a:r>
            <a:br>
              <a:rPr lang="en-US" dirty="0" smtClean="0"/>
            </a:br>
            <a:endParaRPr lang="en-US" dirty="0" smtClean="0"/>
          </a:p>
          <a:p>
            <a:r>
              <a:rPr lang="en-US" dirty="0" smtClean="0"/>
              <a:t>We weren't looking for fancy words. We were looking for ways to manage our overwhelming to-do list.</a:t>
            </a:r>
            <a:br>
              <a:rPr lang="en-US" dirty="0" smtClean="0"/>
            </a:br>
            <a:endParaRPr lang="en-US" dirty="0" smtClean="0"/>
          </a:p>
          <a:p>
            <a:r>
              <a:rPr lang="en-US" dirty="0" smtClean="0"/>
              <a:t>At that time, Justin and I were brand new to the college. Susan had been on her own for many months. And the website hadn't been significantly updated in several years. So there was lots to do.</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held a retreat. Well, really, we booked a room that had comfortable places to sit and lots of whiteboards, in a time of year when there weren't many people around. We meant to talk about the next few months of work, but ended up talking about why we wanted to do things, what we would use to make decisions and explained them. We approached it by accident and ad hoc. You don't have to. </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r>
              <a:rPr lang="en-US" dirty="0" smtClean="0"/>
              <a:t>But this is a great place to start: gather a small group of people who work on projects together. Find a place without mundane interruptions. And start talking. And keep talking, even after the time away is over. We started with at least half a dozen values listed, realized some of them didn't match, and some of them were near-duplicates, before narrowing it to ones that we can all say without looking them up.</a:t>
            </a:r>
            <a:br>
              <a:rPr lang="en-US" dirty="0" smtClean="0"/>
            </a:br>
            <a:endParaRPr lang="en-US" dirty="0" smtClean="0"/>
          </a:p>
          <a:p>
            <a:r>
              <a:rPr lang="en-US" dirty="0" smtClean="0"/>
              <a:t>And when we looked back at the whole process, we came up with some questions that you might want to consider as you work out your team's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think of this first one as the zero-eth step:</a:t>
            </a:r>
            <a:br>
              <a:rPr lang="en-US" dirty="0" smtClean="0"/>
            </a:br>
            <a:endParaRPr lang="en-US" dirty="0" smtClean="0"/>
          </a:p>
          <a:p>
            <a:r>
              <a:rPr lang="en-US" dirty="0" smtClean="0"/>
              <a:t>* What do you care about most in the work that you do?</a:t>
            </a:r>
            <a:br>
              <a:rPr lang="en-US" dirty="0" smtClean="0"/>
            </a:br>
            <a:endParaRPr lang="en-US" dirty="0" smtClean="0"/>
          </a:p>
          <a:p>
            <a:r>
              <a:rPr lang="en-US" dirty="0" smtClean="0"/>
              <a:t>The other </a:t>
            </a:r>
            <a:r>
              <a:rPr lang="en-US" dirty="0" smtClean="0"/>
              <a:t>questions </a:t>
            </a:r>
            <a:r>
              <a:rPr lang="en-US" dirty="0" smtClean="0"/>
              <a:t>help the team bring what you value together with what your work needs to be doing.</a:t>
            </a:r>
            <a:br>
              <a:rPr lang="en-US" dirty="0" smtClean="0"/>
            </a:br>
            <a:endParaRPr lang="en-US" dirty="0" smtClean="0"/>
          </a:p>
          <a:p>
            <a:r>
              <a:rPr lang="en-US" dirty="0" smtClean="0"/>
              <a:t>* What will help your organization achieve its goals?</a:t>
            </a:r>
            <a:br>
              <a:rPr lang="en-US" dirty="0" smtClean="0"/>
            </a:br>
            <a:endParaRPr lang="en-US" dirty="0" smtClean="0"/>
          </a:p>
          <a:p>
            <a:r>
              <a:rPr lang="en-US" dirty="0" smtClean="0"/>
              <a:t>* What can you learn from past mistakes?</a:t>
            </a:r>
            <a:br>
              <a:rPr lang="en-US" dirty="0" smtClean="0"/>
            </a:br>
            <a:endParaRPr lang="en-US" dirty="0" smtClean="0"/>
          </a:p>
          <a:p>
            <a:r>
              <a:rPr lang="en-US" dirty="0" smtClean="0"/>
              <a:t>* What motivates your boss?</a:t>
            </a:r>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305271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5/30/15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5/30/15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5/30/15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5/30/15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5/30/15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5/30/15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5/30/15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5/30/15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5/30/15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5/30/15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5/30/15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5/30/15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5/30/15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25.jpg"/></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5.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0.jpeg"/><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2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486307"/>
            <a:ext cx="8001000" cy="1745892"/>
          </a:xfrm>
        </p:spPr>
        <p:txBody>
          <a:bodyPr>
            <a:noAutofit/>
          </a:bodyPr>
          <a:lstStyle/>
          <a:p>
            <a:r>
              <a:rPr lang="en-US" sz="6000" dirty="0" smtClean="0">
                <a:solidFill>
                  <a:schemeClr val="bg1"/>
                </a:solidFill>
                <a:latin typeface="Avenir Black"/>
                <a:cs typeface="Avenir Black"/>
              </a:rPr>
              <a:t>Establishing Your Core Values</a:t>
            </a:r>
            <a:endParaRPr lang="en-US" sz="6000" dirty="0">
              <a:solidFill>
                <a:schemeClr val="bg1"/>
              </a:solidFill>
              <a:latin typeface="Avenir Black"/>
              <a:cs typeface="Avenir Black"/>
            </a:endParaRPr>
          </a:p>
        </p:txBody>
      </p:sp>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do you value in your work?</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a:t>
            </a:r>
            <a:r>
              <a:rPr lang="en-US" sz="7200" dirty="0" smtClean="0">
                <a:solidFill>
                  <a:srgbClr val="FFFFFF"/>
                </a:solidFill>
                <a:latin typeface="Avenir Black"/>
                <a:cs typeface="Avenir Black"/>
              </a:rPr>
              <a:t>goals?</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Look to Your Goals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Look 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
        <p:nvSpPr>
          <p:cNvPr id="4" name="TextBox 3"/>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6" name="Group 5"/>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Oval 8"/>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 name="Oval 10"/>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 name="Oval 11"/>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Oval 12"/>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60" name="Group 59"/>
          <p:cNvGrpSpPr/>
          <p:nvPr/>
        </p:nvGrpSpPr>
        <p:grpSpPr>
          <a:xfrm>
            <a:off x="0" y="2859357"/>
            <a:ext cx="9144000" cy="598046"/>
            <a:chOff x="0" y="2688122"/>
            <a:chExt cx="9144000" cy="598046"/>
          </a:xfrm>
        </p:grpSpPr>
        <p:sp>
          <p:nvSpPr>
            <p:cNvPr id="61" name="Rectangle 60"/>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5" name="Oval 64"/>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6" name="Oval 65"/>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7" name="Oval 66"/>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Oval 67"/>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9" name="Oval 68"/>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Oval 69"/>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Oval 70"/>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Oval 71"/>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3" name="Oval 72"/>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4" name="Oval 73"/>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Oval 74"/>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Oval 75"/>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Oval 76"/>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Oval 77"/>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9" name="Oval 78"/>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Oval 79"/>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1" name="Oval 80"/>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2" name="Oval 81"/>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3" name="Oval 82"/>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4" name="Oval 83"/>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5" name="Oval 84"/>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6" name="Oval 85"/>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Oval 86"/>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8" name="Oval 87"/>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9" name="Oval 88"/>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0" name="Oval 89"/>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1" name="Oval 90"/>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2" name="Oval 91"/>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3" name="Oval 92"/>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4" name="Oval 93"/>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5" name="Oval 94"/>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6" name="Oval 95"/>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7" name="Oval 96"/>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8" name="Oval 97"/>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9" name="Oval 98"/>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0" name="Oval 99"/>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1" name="Oval 100"/>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102"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103" name="TextBox 102"/>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04" name="Group 103"/>
          <p:cNvGrpSpPr/>
          <p:nvPr/>
        </p:nvGrpSpPr>
        <p:grpSpPr>
          <a:xfrm>
            <a:off x="0" y="3992058"/>
            <a:ext cx="659638" cy="598046"/>
            <a:chOff x="0" y="3820823"/>
            <a:chExt cx="659638" cy="598046"/>
          </a:xfrm>
        </p:grpSpPr>
        <p:sp>
          <p:nvSpPr>
            <p:cNvPr id="105" name="Rectangle 104"/>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7" name="Oval 106"/>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8" name="Oval 107"/>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9" name="Oval 108"/>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110" name="TextBox 109"/>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3000" fill="hold"/>
                                        <p:tgtEl>
                                          <p:spTgt spid="6"/>
                                        </p:tgtEl>
                                        <p:attrNameLst>
                                          <p:attrName>ppt_x</p:attrName>
                                        </p:attrNameLst>
                                      </p:cBhvr>
                                      <p:tavLst>
                                        <p:tav tm="0">
                                          <p:val>
                                            <p:strVal val="0-#ppt_w/2"/>
                                          </p:val>
                                        </p:tav>
                                        <p:tav tm="100000">
                                          <p:val>
                                            <p:strVal val="#ppt_x"/>
                                          </p:val>
                                        </p:tav>
                                      </p:tavLst>
                                    </p:anim>
                                    <p:anim calcmode="lin" valueType="num">
                                      <p:cBhvr additive="base">
                                        <p:cTn id="11" dur="3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0" fill="hold"/>
                                        <p:tgtEl>
                                          <p:spTgt spid="60"/>
                                        </p:tgtEl>
                                        <p:attrNameLst>
                                          <p:attrName>ppt_x</p:attrName>
                                        </p:attrNameLst>
                                      </p:cBhvr>
                                      <p:tavLst>
                                        <p:tav tm="0">
                                          <p:val>
                                            <p:strVal val="0-#ppt_w/2"/>
                                          </p:val>
                                        </p:tav>
                                        <p:tav tm="100000">
                                          <p:val>
                                            <p:strVal val="#ppt_x"/>
                                          </p:val>
                                        </p:tav>
                                      </p:tavLst>
                                    </p:anim>
                                    <p:anim calcmode="lin" valueType="num">
                                      <p:cBhvr additive="base">
                                        <p:cTn id="20" dur="50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04"/>
                                        </p:tgtEl>
                                        <p:attrNameLst>
                                          <p:attrName>style.visibility</p:attrName>
                                        </p:attrNameLst>
                                      </p:cBhvr>
                                      <p:to>
                                        <p:strVal val="visible"/>
                                      </p:to>
                                    </p:set>
                                    <p:anim calcmode="lin" valueType="num">
                                      <p:cBhvr additive="base">
                                        <p:cTn id="28" dur="100" fill="hold"/>
                                        <p:tgtEl>
                                          <p:spTgt spid="104"/>
                                        </p:tgtEl>
                                        <p:attrNameLst>
                                          <p:attrName>ppt_x</p:attrName>
                                        </p:attrNameLst>
                                      </p:cBhvr>
                                      <p:tavLst>
                                        <p:tav tm="0">
                                          <p:val>
                                            <p:strVal val="0-#ppt_w/2"/>
                                          </p:val>
                                        </p:tav>
                                        <p:tav tm="100000">
                                          <p:val>
                                            <p:strVal val="#ppt_x"/>
                                          </p:val>
                                        </p:tav>
                                      </p:tavLst>
                                    </p:anim>
                                    <p:anim calcmode="lin" valueType="num">
                                      <p:cBhvr additive="base">
                                        <p:cTn id="29" dur="100" fill="hold"/>
                                        <p:tgtEl>
                                          <p:spTgt spid="1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3"/>
      <p:bldP spid="103" grpId="0"/>
      <p:bldP spid="1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067" y="3293533"/>
            <a:ext cx="1800493" cy="369332"/>
          </a:xfrm>
          <a:prstGeom prst="rect">
            <a:avLst/>
          </a:prstGeom>
          <a:noFill/>
        </p:spPr>
        <p:txBody>
          <a:bodyPr wrap="none" rtlCol="0">
            <a:spAutoFit/>
          </a:bodyPr>
          <a:lstStyle/>
          <a:p>
            <a:r>
              <a:rPr lang="en-US" dirty="0" smtClean="0">
                <a:latin typeface="Avenir Black"/>
                <a:cs typeface="Avenir Black"/>
              </a:rPr>
              <a:t>Girl under tree</a:t>
            </a:r>
            <a:endParaRPr lang="en-US" dirty="0">
              <a:latin typeface="Avenir Black"/>
              <a:cs typeface="Avenir Black"/>
            </a:endParaRPr>
          </a:p>
        </p:txBody>
      </p:sp>
      <p:pic>
        <p:nvPicPr>
          <p:cNvPr id="3" name="Picture 2" descr="outdoor-study-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689" y="0"/>
            <a:ext cx="10951940" cy="5143500"/>
          </a:xfrm>
          <a:prstGeom prst="rect">
            <a:avLst/>
          </a:prstGeom>
        </p:spPr>
      </p:pic>
      <p:sp>
        <p:nvSpPr>
          <p:cNvPr id="5" name="TextBox 4"/>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785505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maller-crowd-rdc-color-h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13" y="423330"/>
            <a:ext cx="7471452" cy="4744371"/>
          </a:xfrm>
          <a:prstGeom prst="rect">
            <a:avLst/>
          </a:prstGeom>
        </p:spPr>
      </p:pic>
      <p:sp>
        <p:nvSpPr>
          <p:cNvPr id="5" name="Cloud Callout 4"/>
          <p:cNvSpPr/>
          <p:nvPr/>
        </p:nvSpPr>
        <p:spPr>
          <a:xfrm>
            <a:off x="6891862" y="872067"/>
            <a:ext cx="1761067" cy="795867"/>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Noteworthy Light"/>
                <a:cs typeface="Noteworthy Light"/>
              </a:rPr>
              <a:t>I care about being precise. </a:t>
            </a:r>
            <a:endParaRPr lang="en-US" sz="1400" dirty="0">
              <a:solidFill>
                <a:schemeClr val="tx1"/>
              </a:solidFill>
              <a:latin typeface="Noteworthy Light"/>
              <a:cs typeface="Noteworthy Light"/>
            </a:endParaRPr>
          </a:p>
        </p:txBody>
      </p:sp>
      <p:sp>
        <p:nvSpPr>
          <p:cNvPr id="6" name="Cloud Callout 5"/>
          <p:cNvSpPr/>
          <p:nvPr/>
        </p:nvSpPr>
        <p:spPr>
          <a:xfrm>
            <a:off x="5367862" y="2489199"/>
            <a:ext cx="2040467" cy="914401"/>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Noteworthy Light"/>
                <a:cs typeface="Noteworthy Light"/>
              </a:rPr>
              <a:t>I want to be respected by thought leaders.</a:t>
            </a:r>
            <a:endParaRPr lang="en-US" sz="1400" dirty="0">
              <a:solidFill>
                <a:schemeClr val="tx1"/>
              </a:solidFill>
              <a:latin typeface="Noteworthy Light"/>
              <a:cs typeface="Noteworthy Light"/>
            </a:endParaRPr>
          </a:p>
        </p:txBody>
      </p:sp>
      <p:sp>
        <p:nvSpPr>
          <p:cNvPr id="7" name="Cloud Callout 6"/>
          <p:cNvSpPr/>
          <p:nvPr/>
        </p:nvSpPr>
        <p:spPr>
          <a:xfrm flipH="1">
            <a:off x="1710262" y="1786467"/>
            <a:ext cx="1380071" cy="948267"/>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Noteworthy Light"/>
                <a:cs typeface="Noteworthy Light"/>
              </a:rPr>
              <a:t>My work should be useful.</a:t>
            </a:r>
            <a:endParaRPr lang="en-US" sz="1400" dirty="0">
              <a:solidFill>
                <a:schemeClr val="tx1"/>
              </a:solidFill>
              <a:latin typeface="Noteworthy Light"/>
              <a:cs typeface="Noteworthy Light"/>
            </a:endParaRPr>
          </a:p>
        </p:txBody>
      </p:sp>
      <p:sp>
        <p:nvSpPr>
          <p:cNvPr id="8" name="Cloud Callout 7"/>
          <p:cNvSpPr/>
          <p:nvPr/>
        </p:nvSpPr>
        <p:spPr>
          <a:xfrm flipH="1">
            <a:off x="4478861" y="872067"/>
            <a:ext cx="1761067" cy="795867"/>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Noteworthy Light"/>
                <a:cs typeface="Noteworthy Light"/>
              </a:rPr>
              <a:t>I try to be fair to everyone.</a:t>
            </a:r>
            <a:endParaRPr lang="en-US" sz="1400" dirty="0">
              <a:solidFill>
                <a:schemeClr val="tx1"/>
              </a:solidFill>
              <a:latin typeface="Noteworthy Light"/>
              <a:cs typeface="Noteworthy Light"/>
            </a:endParaRPr>
          </a:p>
        </p:txBody>
      </p:sp>
      <p:sp>
        <p:nvSpPr>
          <p:cNvPr id="9" name="Cloud Callout 8"/>
          <p:cNvSpPr/>
          <p:nvPr/>
        </p:nvSpPr>
        <p:spPr>
          <a:xfrm>
            <a:off x="3598327" y="1888067"/>
            <a:ext cx="1761067" cy="999065"/>
          </a:xfrm>
          <a:prstGeom prst="cloudCallou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Noteworthy Light"/>
                <a:cs typeface="Noteworthy Light"/>
              </a:rPr>
              <a:t>I want to make a lot of money.</a:t>
            </a:r>
            <a:endParaRPr lang="en-US" sz="1400" dirty="0">
              <a:solidFill>
                <a:schemeClr val="tx1"/>
              </a:solidFill>
              <a:latin typeface="Noteworthy Light"/>
              <a:cs typeface="Noteworthy Light"/>
            </a:endParaRPr>
          </a:p>
        </p:txBody>
      </p:sp>
    </p:spTree>
    <p:extLst>
      <p:ext uri="{BB962C8B-B14F-4D97-AF65-F5344CB8AC3E}">
        <p14:creationId xmlns:p14="http://schemas.microsoft.com/office/powerpoint/2010/main" val="2263282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
        <p:nvSpPr>
          <p:cNvPr id="8" name="TextBox 7"/>
          <p:cNvSpPr txBox="1"/>
          <p:nvPr/>
        </p:nvSpPr>
        <p:spPr>
          <a:xfrm>
            <a:off x="457200" y="378237"/>
            <a:ext cx="5339923"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Learn from Your Mistakes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600" y="2988733"/>
            <a:ext cx="2813805" cy="369332"/>
          </a:xfrm>
          <a:prstGeom prst="rect">
            <a:avLst/>
          </a:prstGeom>
          <a:noFill/>
        </p:spPr>
        <p:txBody>
          <a:bodyPr wrap="none" rtlCol="0">
            <a:spAutoFit/>
          </a:bodyPr>
          <a:lstStyle/>
          <a:p>
            <a:r>
              <a:rPr lang="en-US" dirty="0" smtClean="0">
                <a:latin typeface="Avenir Black"/>
                <a:cs typeface="Avenir Black"/>
              </a:rPr>
              <a:t>Rube Goldberg machine</a:t>
            </a:r>
            <a:endParaRPr lang="en-US" dirty="0">
              <a:latin typeface="Avenir Black"/>
              <a:cs typeface="Avenir Black"/>
            </a:endParaRPr>
          </a:p>
        </p:txBody>
      </p:sp>
      <p:pic>
        <p:nvPicPr>
          <p:cNvPr id="4" name="Picture 3" descr="alarm-clock.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700" y="0"/>
            <a:ext cx="6812583" cy="5143500"/>
          </a:xfrm>
          <a:prstGeom prst="rect">
            <a:avLst/>
          </a:prstGeom>
        </p:spPr>
      </p:pic>
    </p:spTree>
    <p:extLst>
      <p:ext uri="{BB962C8B-B14F-4D97-AF65-F5344CB8AC3E}">
        <p14:creationId xmlns:p14="http://schemas.microsoft.com/office/powerpoint/2010/main" val="25776441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Oval Callout 4"/>
          <p:cNvSpPr/>
          <p:nvPr/>
        </p:nvSpPr>
        <p:spPr>
          <a:xfrm>
            <a:off x="3267061" y="2899914"/>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76170" y="3099772"/>
            <a:ext cx="1185306" cy="369332"/>
          </a:xfrm>
          <a:prstGeom prst="rect">
            <a:avLst/>
          </a:prstGeom>
          <a:noFill/>
        </p:spPr>
        <p:txBody>
          <a:bodyPr wrap="none" rtlCol="0">
            <a:spAutoFit/>
          </a:bodyPr>
          <a:lstStyle/>
          <a:p>
            <a:pPr algn="ctr"/>
            <a:r>
              <a:rPr lang="en-US" dirty="0" smtClean="0">
                <a:latin typeface="Noteworthy Light"/>
                <a:cs typeface="Noteworthy Light"/>
              </a:rPr>
              <a:t>Pander, ha!</a:t>
            </a:r>
            <a:endParaRPr lang="en-US" dirty="0">
              <a:latin typeface="Noteworthy Light"/>
              <a:cs typeface="Noteworthy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 fill="hold"/>
                                        <p:tgtEl>
                                          <p:spTgt spid="6"/>
                                        </p:tgtEl>
                                        <p:attrNameLst>
                                          <p:attrName>ppt_w</p:attrName>
                                        </p:attrNameLst>
                                      </p:cBhvr>
                                      <p:tavLst>
                                        <p:tav tm="0">
                                          <p:val>
                                            <p:fltVal val="0"/>
                                          </p:val>
                                        </p:tav>
                                        <p:tav tm="100000">
                                          <p:val>
                                            <p:strVal val="#ppt_w"/>
                                          </p:val>
                                        </p:tav>
                                      </p:tavLst>
                                    </p:anim>
                                    <p:anim calcmode="lin" valueType="num">
                                      <p:cBhvr>
                                        <p:cTn id="12" dur="1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919479"/>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Mad as a </a:t>
            </a:r>
            <a:r>
              <a:rPr lang="en-US" sz="4000" dirty="0" err="1" smtClean="0">
                <a:solidFill>
                  <a:srgbClr val="FFFFFF"/>
                </a:solidFill>
                <a:effectLst>
                  <a:outerShdw blurRad="50800" dist="38100" dir="2700000" algn="tl" rotWithShape="0">
                    <a:srgbClr val="492C5D">
                      <a:alpha val="43000"/>
                    </a:srgbClr>
                  </a:outerShdw>
                </a:effectLst>
                <a:latin typeface="Avenir Black"/>
                <a:cs typeface="Avenir Black"/>
              </a:rPr>
              <a:t>meathammer</a:t>
            </a:r>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 But I love it.”</a:t>
            </a:r>
          </a:p>
          <a:p>
            <a:pPr algn="l"/>
            <a:endParaRPr lang="en-US" sz="4000" dirty="0">
              <a:solidFill>
                <a:srgbClr val="FFFFFF"/>
              </a:solidFill>
              <a:effectLst>
                <a:outerShdw blurRad="50800" dist="38100" dir="2700000" algn="tl" rotWithShape="0">
                  <a:srgbClr val="492C5D">
                    <a:alpha val="43000"/>
                  </a:srgbClr>
                </a:outerShdw>
              </a:effectLst>
              <a:latin typeface="Avenir Black"/>
              <a:cs typeface="Avenir Black"/>
            </a:endParaRPr>
          </a:p>
          <a:p>
            <a:pPr algn="l"/>
            <a:r>
              <a:rPr lang="en-US" sz="2000" dirty="0" smtClean="0">
                <a:solidFill>
                  <a:srgbClr val="FFFFFF"/>
                </a:solidFill>
                <a:effectLst>
                  <a:outerShdw blurRad="50800" dist="38100" dir="2700000" algn="tl" rotWithShape="0">
                    <a:srgbClr val="492C5D">
                      <a:alpha val="43000"/>
                    </a:srgbClr>
                  </a:outerShdw>
                </a:effectLst>
                <a:latin typeface="Avenir Black"/>
                <a:cs typeface="Avenir Black"/>
              </a:rPr>
              <a:t>Carl Payne, chain mail technician</a:t>
            </a:r>
            <a:endParaRPr lang="en-US" sz="2000" dirty="0">
              <a:solidFill>
                <a:srgbClr val="FFFFFF"/>
              </a:solidFill>
              <a:effectLst>
                <a:outerShdw blurRad="50800" dist="38100" dir="2700000" algn="tl" rotWithShape="0">
                  <a:srgbClr val="492C5D">
                    <a:alpha val="43000"/>
                  </a:srgbClr>
                </a:outerShdw>
              </a:effectLst>
              <a:latin typeface="Avenir Black"/>
              <a:cs typeface="Avenir Black"/>
            </a:endParaRPr>
          </a:p>
        </p:txBody>
      </p:sp>
      <p:sp>
        <p:nvSpPr>
          <p:cNvPr id="5" name="Title 3"/>
          <p:cNvSpPr txBox="1">
            <a:spLocks/>
          </p:cNvSpPr>
          <p:nvPr/>
        </p:nvSpPr>
        <p:spPr>
          <a:xfrm>
            <a:off x="383222" y="1968375"/>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effectLst>
                  <a:outerShdw blurRad="50800" dist="38100" dir="2700000" algn="tl" rotWithShape="0">
                    <a:srgbClr val="492C5D">
                      <a:alpha val="43000"/>
                    </a:srgbClr>
                  </a:outerShdw>
                </a:effectLst>
                <a:latin typeface="Chaparral Pro"/>
                <a:cs typeface="Chaparral Pro"/>
              </a:rPr>
              <a:t>“</a:t>
            </a:r>
            <a:endParaRPr lang="en-US" sz="12000" b="1" dirty="0">
              <a:solidFill>
                <a:srgbClr val="FFFFFF"/>
              </a:solidFill>
              <a:effectLst>
                <a:outerShdw blurRad="50800" dist="38100" dir="2700000" algn="tl" rotWithShape="0">
                  <a:srgbClr val="492C5D">
                    <a:alpha val="43000"/>
                  </a:srgbClr>
                </a:outerShdw>
              </a:effectLst>
              <a:latin typeface="Chaparral Pro"/>
              <a:cs typeface="Chaparral Pro"/>
            </a:endParaRPr>
          </a:p>
        </p:txBody>
      </p:sp>
      <p:sp>
        <p:nvSpPr>
          <p:cNvPr id="3" name="Rectangle 2"/>
          <p:cNvSpPr/>
          <p:nvPr/>
        </p:nvSpPr>
        <p:spPr>
          <a:xfrm>
            <a:off x="850216" y="3722701"/>
            <a:ext cx="441146" cy="400110"/>
          </a:xfrm>
          <a:prstGeom prst="rect">
            <a:avLst/>
          </a:prstGeom>
        </p:spPr>
        <p:txBody>
          <a:bodyPr wrap="none">
            <a:spAutoFit/>
          </a:bodyPr>
          <a:lstStyle/>
          <a:p>
            <a:r>
              <a:rPr lang="en-US" sz="2000" dirty="0">
                <a:solidFill>
                  <a:srgbClr val="FFFFFF"/>
                </a:solidFill>
                <a:effectLst>
                  <a:outerShdw blurRad="50800" dist="38100" dir="2700000" algn="tl" rotWithShape="0">
                    <a:srgbClr val="492C5D">
                      <a:alpha val="43000"/>
                    </a:srgbClr>
                  </a:outerShdw>
                </a:effectLst>
                <a:latin typeface="Avenir Black"/>
                <a:cs typeface="Avenir Black"/>
              </a:rPr>
              <a:t>—</a:t>
            </a:r>
            <a:endParaRPr lang="en-US" sz="2000" dirty="0">
              <a:effectLst>
                <a:outerShdw blurRad="50800" dist="38100" dir="2700000" algn="tl" rotWithShape="0">
                  <a:srgbClr val="492C5D">
                    <a:alpha val="43000"/>
                  </a:srgbClr>
                </a:outerShdw>
              </a:effectLs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2867" y="3361267"/>
            <a:ext cx="2044149" cy="369332"/>
          </a:xfrm>
          <a:prstGeom prst="rect">
            <a:avLst/>
          </a:prstGeom>
          <a:noFill/>
        </p:spPr>
        <p:txBody>
          <a:bodyPr wrap="none" rtlCol="0">
            <a:spAutoFit/>
          </a:bodyPr>
          <a:lstStyle/>
          <a:p>
            <a:r>
              <a:rPr lang="en-US" dirty="0" smtClean="0">
                <a:latin typeface="Avenir Black"/>
                <a:cs typeface="Avenir Black"/>
              </a:rPr>
              <a:t>Google Analytics</a:t>
            </a:r>
            <a:endParaRPr lang="en-US" dirty="0">
              <a:latin typeface="Avenir Black"/>
              <a:cs typeface="Avenir Black"/>
            </a:endParaRPr>
          </a:p>
        </p:txBody>
      </p:sp>
      <p:pic>
        <p:nvPicPr>
          <p:cNvPr id="3" name="Picture 2" descr="analyti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00" y="848347"/>
            <a:ext cx="8917959" cy="5143500"/>
          </a:xfrm>
          <a:prstGeom prst="rect">
            <a:avLst/>
          </a:prstGeom>
        </p:spPr>
      </p:pic>
      <p:sp>
        <p:nvSpPr>
          <p:cNvPr id="5" name="TextBox 4"/>
          <p:cNvSpPr txBox="1"/>
          <p:nvPr/>
        </p:nvSpPr>
        <p:spPr>
          <a:xfrm>
            <a:off x="457200" y="378237"/>
            <a:ext cx="4557658"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Impress Your Boss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8509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chemeClr val="bg1"/>
                </a:solidFill>
                <a:latin typeface="Avenir Black"/>
                <a:cs typeface="Avenir Black"/>
              </a:rPr>
              <a:t>Watch and </a:t>
            </a:r>
            <a:r>
              <a:rPr lang="en-US" sz="4000" dirty="0">
                <a:solidFill>
                  <a:srgbClr val="FFFFFF"/>
                </a:solidFill>
                <a:latin typeface="Avenir Black"/>
                <a:cs typeface="Avenir Black"/>
              </a:rPr>
              <a:t>l</a:t>
            </a:r>
            <a:r>
              <a:rPr lang="en-US" sz="4000" dirty="0" smtClean="0">
                <a:solidFill>
                  <a:srgbClr val="FFFFFF"/>
                </a:solidFill>
                <a:latin typeface="Avenir Black"/>
                <a:cs typeface="Avenir Black"/>
              </a:rPr>
              <a:t>isten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Find common values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Elaine Nelson</a:t>
            </a:r>
            <a:br>
              <a:rPr lang="en-US" sz="8000" dirty="0" smtClean="0">
                <a:solidFill>
                  <a:srgbClr val="FFFFFF"/>
                </a:solidFill>
                <a:latin typeface="Avenir Black"/>
                <a:cs typeface="Avenir Black"/>
              </a:rPr>
            </a:br>
            <a:r>
              <a:rPr lang="en-US" sz="4000" dirty="0">
                <a:solidFill>
                  <a:srgbClr val="FFFFFF"/>
                </a:solidFill>
                <a:latin typeface="Avenir Black"/>
                <a:cs typeface="Avenir Black"/>
              </a:rPr>
              <a:t>@</a:t>
            </a:r>
            <a:r>
              <a:rPr lang="en-US" sz="4000" dirty="0" err="1">
                <a:solidFill>
                  <a:srgbClr val="FFFFFF"/>
                </a:solidFill>
                <a:latin typeface="Avenir Black"/>
                <a:cs typeface="Avenir Black"/>
              </a:rPr>
              <a:t>epersonae</a:t>
            </a:r>
            <a:r>
              <a:rPr lang="en-US" sz="4000" dirty="0">
                <a:solidFill>
                  <a:srgbClr val="FFFFFF"/>
                </a:solidFill>
                <a:latin typeface="Avenir Black"/>
                <a:cs typeface="Avenir Black"/>
              </a:rPr>
              <a:t> </a:t>
            </a:r>
            <a:r>
              <a:rPr lang="en-US" sz="2000" dirty="0">
                <a:solidFill>
                  <a:srgbClr val="FFFFFF"/>
                </a:solidFill>
                <a:latin typeface="Wingdings"/>
                <a:ea typeface="Wingdings"/>
                <a:cs typeface="Wingdings"/>
                <a:sym typeface="Wingdings"/>
              </a:rPr>
              <a:t></a:t>
            </a:r>
            <a:r>
              <a:rPr lang="en-US" sz="4000" dirty="0">
                <a:solidFill>
                  <a:srgbClr val="FFFFFF"/>
                </a:solidFill>
                <a:latin typeface="Avenir Black"/>
                <a:cs typeface="Avenir Black"/>
                <a:sym typeface="Wingdings"/>
              </a:rPr>
              <a:t> </a:t>
            </a:r>
            <a:r>
              <a:rPr lang="en-US" sz="4000" dirty="0" err="1">
                <a:solidFill>
                  <a:srgbClr val="FFFFFF"/>
                </a:solidFill>
                <a:latin typeface="Avenir Black"/>
                <a:cs typeface="Avenir Black"/>
              </a:rPr>
              <a:t>elainenelson.org</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
        <p:nvSpPr>
          <p:cNvPr id="11" name="Rounded Rectangle 10"/>
          <p:cNvSpPr/>
          <p:nvPr/>
        </p:nvSpPr>
        <p:spPr>
          <a:xfrm>
            <a:off x="3945467" y="3378200"/>
            <a:ext cx="4859866" cy="999067"/>
          </a:xfrm>
          <a:prstGeom prst="roundRect">
            <a:avLst/>
          </a:prstGeom>
          <a:noFill/>
          <a:ln w="50800">
            <a:solidFill>
              <a:srgbClr val="0086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3" presetClass="entr" presetSubtype="32"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 fill="hold"/>
                                        <p:tgtEl>
                                          <p:spTgt spid="11"/>
                                        </p:tgtEl>
                                        <p:attrNameLst>
                                          <p:attrName>ppt_w</p:attrName>
                                        </p:attrNameLst>
                                      </p:cBhvr>
                                      <p:tavLst>
                                        <p:tav tm="0">
                                          <p:val>
                                            <p:strVal val="4*#ppt_w"/>
                                          </p:val>
                                        </p:tav>
                                        <p:tav tm="100000">
                                          <p:val>
                                            <p:strVal val="#ppt_w"/>
                                          </p:val>
                                        </p:tav>
                                      </p:tavLst>
                                    </p:anim>
                                    <p:anim calcmode="lin" valueType="num">
                                      <p:cBhvr>
                                        <p:cTn id="48" dur="100" fill="hold"/>
                                        <p:tgtEl>
                                          <p:spTgt spid="1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20784"/>
            <a:ext cx="1771649" cy="553998"/>
          </a:xfrm>
          <a:prstGeom prst="rect">
            <a:avLst/>
          </a:prstGeom>
          <a:noFill/>
        </p:spPr>
        <p:txBody>
          <a:bodyPr wrap="square" rtlCol="0">
            <a:spAutoFit/>
          </a:bodyPr>
          <a:lstStyle/>
          <a:p>
            <a:r>
              <a:rPr lang="en-US" sz="1500" dirty="0" smtClean="0">
                <a:solidFill>
                  <a:srgbClr val="FFFFFF"/>
                </a:solidFill>
                <a:latin typeface="Avenir Black"/>
                <a:cs typeface="Avenir Black"/>
              </a:rPr>
              <a:t>Justin McDowell</a:t>
            </a:r>
          </a:p>
          <a:p>
            <a:r>
              <a:rPr lang="en-US" sz="1500" dirty="0" smtClean="0">
                <a:solidFill>
                  <a:srgbClr val="FFFFFF"/>
                </a:solidFill>
                <a:latin typeface="Avenir Book"/>
                <a:cs typeface="Avenir Book"/>
              </a:rPr>
              <a:t>Web Designer</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4" name="Picture 3" descr="Captain America guinea pig by SusanCalma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078"/>
            <a:ext cx="9144000" cy="9144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492C5D"/>
                </a:solidFill>
                <a:latin typeface="Avenir Light"/>
                <a:cs typeface="Avenir Light"/>
              </a:rPr>
              <a:t>Photo by @</a:t>
            </a:r>
            <a:r>
              <a:rPr lang="en-US" sz="800" dirty="0" err="1" smtClean="0">
                <a:solidFill>
                  <a:srgbClr val="492C5D"/>
                </a:solidFill>
                <a:latin typeface="Avenir Light"/>
                <a:cs typeface="Avenir Light"/>
              </a:rPr>
              <a:t>SusanCalman</a:t>
            </a:r>
            <a:endParaRPr lang="en-US" sz="800" dirty="0">
              <a:solidFill>
                <a:srgbClr val="492C5D"/>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492C5D"/>
                </a:solidFill>
                <a:latin typeface="Chaparral Pro"/>
                <a:cs typeface="Chaparral Pro"/>
              </a:rPr>
              <a:t>Communicate Your Core Values</a:t>
            </a:r>
            <a:endParaRPr lang="en-US" sz="2000" i="1" dirty="0">
              <a:solidFill>
                <a:srgbClr val="492C5D"/>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good for the user?</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Will this get good results?</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700" dirty="0" smtClean="0">
                <a:solidFill>
                  <a:srgbClr val="FFFFFF"/>
                </a:solidFill>
                <a:effectLst>
                  <a:outerShdw blurRad="50800" dist="38100" dir="2700000" algn="tl" rotWithShape="0">
                    <a:srgbClr val="492C5D">
                      <a:alpha val="43000"/>
                    </a:srgbClr>
                  </a:outerShdw>
                </a:effectLst>
                <a:latin typeface="Avenir Black"/>
                <a:cs typeface="Avenir Black"/>
              </a:rPr>
              <a:t>Is it just the right information?</a:t>
            </a:r>
            <a:endParaRPr lang="en-US" sz="77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better than what we have?</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t="14821" b="14821"/>
          <a:stretch/>
        </p:blipFill>
        <p:spPr>
          <a:xfrm>
            <a:off x="2565400" y="1159933"/>
            <a:ext cx="4013200" cy="2823634"/>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ptain America Chris Ev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0"/>
            <a:ext cx="10801349" cy="5143500"/>
          </a:xfrm>
          <a:prstGeom prst="rect">
            <a:avLst/>
          </a:prstGeom>
        </p:spPr>
      </p:pic>
      <p:sp>
        <p:nvSpPr>
          <p:cNvPr id="8" name="TextBox 7"/>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Entertainment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423488792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Elaine Nelson</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epersonae</a:t>
            </a:r>
            <a:r>
              <a:rPr lang="en-US" sz="4000" dirty="0">
                <a:solidFill>
                  <a:srgbClr val="FFFFFF"/>
                </a:solidFill>
                <a:latin typeface="Avenir Black"/>
                <a:cs typeface="Avenir Black"/>
              </a:rPr>
              <a:t> </a:t>
            </a:r>
            <a:r>
              <a:rPr lang="en-US" sz="2000" dirty="0" smtClean="0">
                <a:solidFill>
                  <a:srgbClr val="FFFFFF"/>
                </a:solidFill>
                <a:latin typeface="Wingdings"/>
                <a:ea typeface="Wingdings"/>
                <a:cs typeface="Wingdings"/>
                <a:sym typeface="Wingdings"/>
              </a:rPr>
              <a:t></a:t>
            </a:r>
            <a:r>
              <a:rPr lang="en-US" sz="4000" dirty="0">
                <a:solidFill>
                  <a:srgbClr val="FFFFFF"/>
                </a:solidFill>
                <a:latin typeface="Avenir Black"/>
                <a:cs typeface="Avenir Black"/>
                <a:sym typeface="Wingdings"/>
              </a:rPr>
              <a:t> </a:t>
            </a:r>
            <a:r>
              <a:rPr lang="en-US" sz="4000" dirty="0" err="1" smtClean="0">
                <a:solidFill>
                  <a:srgbClr val="FFFFFF"/>
                </a:solidFill>
                <a:latin typeface="Avenir Black"/>
                <a:cs typeface="Avenir Black"/>
              </a:rPr>
              <a:t>elainenelson.org</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4323552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Explore your own values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30144</TotalTime>
  <Words>3511</Words>
  <Application>Microsoft Macintosh PowerPoint</Application>
  <PresentationFormat>On-screen Show (16:9)</PresentationFormat>
  <Paragraphs>375</Paragraphs>
  <Slides>55</Slides>
  <Notes>55</Notes>
  <HiddenSlides>2</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Establishing Your Core Values</vt:lpstr>
      <vt:lpstr>PowerPoint Presentation</vt:lpstr>
      <vt:lpstr>Elaine Nelson @epersonae  elainenelson.org</vt:lpstr>
      <vt:lpstr>PowerPoint Presentation</vt:lpstr>
      <vt:lpstr>PowerPoint Presentation</vt:lpstr>
      <vt:lpstr>PowerPoint Presentation</vt:lpstr>
      <vt:lpstr>PowerPoint Presentation</vt:lpstr>
      <vt:lpstr>1. Determine your core values</vt:lpstr>
      <vt:lpstr>PowerPoint Presentation</vt:lpstr>
      <vt:lpstr>What do you value in your work?</vt:lpstr>
      <vt:lpstr>What will help your organization achieve its goals?</vt:lpstr>
      <vt:lpstr>PowerPoint Presentation</vt:lpstr>
      <vt:lpstr>In case of conflict, consider users over authors over implementors over specifiers over theoretical purity.”</vt:lpstr>
      <vt:lpstr>PowerPoint Presentation</vt:lpstr>
      <vt:lpstr>★ Utility</vt:lpstr>
      <vt:lpstr>Priceline: 52 taps over 102 s</vt:lpstr>
      <vt:lpstr>★ Speed</vt:lpstr>
      <vt:lpstr>PowerPoint Presentation</vt:lpstr>
      <vt:lpstr>Learn from your misatkes</vt:lpstr>
      <vt:lpstr>PowerPoint Presentation</vt:lpstr>
      <vt:lpstr>★ Fidelity</vt:lpstr>
      <vt:lpstr>PowerPoint Presentation</vt:lpstr>
      <vt:lpstr>★ Respectful ★ Honest ★ Diverse ★ Rock Solid Dependability</vt:lpstr>
      <vt:lpstr>What motivates your boss?</vt:lpstr>
      <vt:lpstr>PowerPoint Presentation</vt:lpstr>
      <vt:lpstr>PowerPoint Presentation</vt:lpstr>
      <vt:lpstr>PowerPoint Presentation</vt:lpstr>
      <vt:lpstr>PowerPoint Presentation</vt:lpstr>
      <vt:lpstr>★ Watch and listen ★ Find common values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Elaine Nelson @epersonae  elainenelson.org</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431</cp:revision>
  <dcterms:created xsi:type="dcterms:W3CDTF">2015-02-13T20:02:15Z</dcterms:created>
  <dcterms:modified xsi:type="dcterms:W3CDTF">2015-05-30T17:54:14Z</dcterms:modified>
</cp:coreProperties>
</file>